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4"/>
  </p:sldMasterIdLst>
  <p:notesMasterIdLst>
    <p:notesMasterId r:id="rId17"/>
  </p:notesMasterIdLst>
  <p:sldIdLst>
    <p:sldId id="276" r:id="rId5"/>
    <p:sldId id="273" r:id="rId6"/>
    <p:sldId id="274" r:id="rId7"/>
    <p:sldId id="275" r:id="rId8"/>
    <p:sldId id="270" r:id="rId9"/>
    <p:sldId id="277" r:id="rId10"/>
    <p:sldId id="279" r:id="rId11"/>
    <p:sldId id="298" r:id="rId12"/>
    <p:sldId id="300" r:id="rId13"/>
    <p:sldId id="301" r:id="rId14"/>
    <p:sldId id="304" r:id="rId15"/>
    <p:sldId id="265"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70993E8-2ACB-483B-AD73-33E50D574B9C}" v="4" dt="2025-09-18T19:48:10.27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6" d="100"/>
          <a:sy n="106" d="100"/>
        </p:scale>
        <p:origin x="756" y="96"/>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ephanie Chenard" userId="0564fc9a-5039-473a-a4d2-9cb29c9bdf23" providerId="ADAL" clId="{C70993E8-2ACB-483B-AD73-33E50D574B9C}"/>
    <pc:docChg chg="addSld delSld modSld">
      <pc:chgData name="Stephanie Chenard" userId="0564fc9a-5039-473a-a4d2-9cb29c9bdf23" providerId="ADAL" clId="{C70993E8-2ACB-483B-AD73-33E50D574B9C}" dt="2025-09-18T19:48:31.582" v="124" actId="20577"/>
      <pc:docMkLst>
        <pc:docMk/>
      </pc:docMkLst>
      <pc:sldChg chg="del">
        <pc:chgData name="Stephanie Chenard" userId="0564fc9a-5039-473a-a4d2-9cb29c9bdf23" providerId="ADAL" clId="{C70993E8-2ACB-483B-AD73-33E50D574B9C}" dt="2025-09-18T19:45:18.983" v="63" actId="47"/>
        <pc:sldMkLst>
          <pc:docMk/>
          <pc:sldMk cId="935804741" sldId="260"/>
        </pc:sldMkLst>
      </pc:sldChg>
      <pc:sldChg chg="del">
        <pc:chgData name="Stephanie Chenard" userId="0564fc9a-5039-473a-a4d2-9cb29c9bdf23" providerId="ADAL" clId="{C70993E8-2ACB-483B-AD73-33E50D574B9C}" dt="2025-09-18T19:42:41.777" v="0" actId="47"/>
        <pc:sldMkLst>
          <pc:docMk/>
          <pc:sldMk cId="3984846470" sldId="261"/>
        </pc:sldMkLst>
      </pc:sldChg>
      <pc:sldChg chg="del">
        <pc:chgData name="Stephanie Chenard" userId="0564fc9a-5039-473a-a4d2-9cb29c9bdf23" providerId="ADAL" clId="{C70993E8-2ACB-483B-AD73-33E50D574B9C}" dt="2025-09-18T19:43:09.784" v="2" actId="47"/>
        <pc:sldMkLst>
          <pc:docMk/>
          <pc:sldMk cId="2911438850" sldId="262"/>
        </pc:sldMkLst>
      </pc:sldChg>
      <pc:sldChg chg="del">
        <pc:chgData name="Stephanie Chenard" userId="0564fc9a-5039-473a-a4d2-9cb29c9bdf23" providerId="ADAL" clId="{C70993E8-2ACB-483B-AD73-33E50D574B9C}" dt="2025-09-18T19:43:01.711" v="1" actId="47"/>
        <pc:sldMkLst>
          <pc:docMk/>
          <pc:sldMk cId="1854601359" sldId="263"/>
        </pc:sldMkLst>
      </pc:sldChg>
      <pc:sldChg chg="modSp mod">
        <pc:chgData name="Stephanie Chenard" userId="0564fc9a-5039-473a-a4d2-9cb29c9bdf23" providerId="ADAL" clId="{C70993E8-2ACB-483B-AD73-33E50D574B9C}" dt="2025-09-18T19:45:11.471" v="61" actId="20577"/>
        <pc:sldMkLst>
          <pc:docMk/>
          <pc:sldMk cId="2752580474" sldId="270"/>
        </pc:sldMkLst>
        <pc:spChg chg="mod">
          <ac:chgData name="Stephanie Chenard" userId="0564fc9a-5039-473a-a4d2-9cb29c9bdf23" providerId="ADAL" clId="{C70993E8-2ACB-483B-AD73-33E50D574B9C}" dt="2025-09-18T19:45:11.471" v="61" actId="20577"/>
          <ac:spMkLst>
            <pc:docMk/>
            <pc:sldMk cId="2752580474" sldId="270"/>
            <ac:spMk id="4" creationId="{97AE2573-0BBF-C349-8791-01EE265836A4}"/>
          </ac:spMkLst>
        </pc:spChg>
      </pc:sldChg>
      <pc:sldChg chg="modSp mod">
        <pc:chgData name="Stephanie Chenard" userId="0564fc9a-5039-473a-a4d2-9cb29c9bdf23" providerId="ADAL" clId="{C70993E8-2ACB-483B-AD73-33E50D574B9C}" dt="2025-09-18T19:48:31.582" v="124" actId="20577"/>
        <pc:sldMkLst>
          <pc:docMk/>
          <pc:sldMk cId="60154246" sldId="276"/>
        </pc:sldMkLst>
        <pc:spChg chg="mod">
          <ac:chgData name="Stephanie Chenard" userId="0564fc9a-5039-473a-a4d2-9cb29c9bdf23" providerId="ADAL" clId="{C70993E8-2ACB-483B-AD73-33E50D574B9C}" dt="2025-09-18T19:48:31.582" v="124" actId="20577"/>
          <ac:spMkLst>
            <pc:docMk/>
            <pc:sldMk cId="60154246" sldId="276"/>
            <ac:spMk id="3" creationId="{6F398B54-BE3E-F0B9-9BC8-8CA6F5DD773F}"/>
          </ac:spMkLst>
        </pc:spChg>
      </pc:sldChg>
      <pc:sldChg chg="add">
        <pc:chgData name="Stephanie Chenard" userId="0564fc9a-5039-473a-a4d2-9cb29c9bdf23" providerId="ADAL" clId="{C70993E8-2ACB-483B-AD73-33E50D574B9C}" dt="2025-09-18T19:45:15.426" v="62"/>
        <pc:sldMkLst>
          <pc:docMk/>
          <pc:sldMk cId="3302478982" sldId="277"/>
        </pc:sldMkLst>
      </pc:sldChg>
      <pc:sldChg chg="add">
        <pc:chgData name="Stephanie Chenard" userId="0564fc9a-5039-473a-a4d2-9cb29c9bdf23" providerId="ADAL" clId="{C70993E8-2ACB-483B-AD73-33E50D574B9C}" dt="2025-09-18T19:45:15.426" v="62"/>
        <pc:sldMkLst>
          <pc:docMk/>
          <pc:sldMk cId="2245850465" sldId="279"/>
        </pc:sldMkLst>
      </pc:sldChg>
      <pc:sldChg chg="add">
        <pc:chgData name="Stephanie Chenard" userId="0564fc9a-5039-473a-a4d2-9cb29c9bdf23" providerId="ADAL" clId="{C70993E8-2ACB-483B-AD73-33E50D574B9C}" dt="2025-09-18T19:46:25.759" v="64"/>
        <pc:sldMkLst>
          <pc:docMk/>
          <pc:sldMk cId="1127397080" sldId="298"/>
        </pc:sldMkLst>
      </pc:sldChg>
      <pc:sldChg chg="add">
        <pc:chgData name="Stephanie Chenard" userId="0564fc9a-5039-473a-a4d2-9cb29c9bdf23" providerId="ADAL" clId="{C70993E8-2ACB-483B-AD73-33E50D574B9C}" dt="2025-09-18T19:47:33.120" v="65"/>
        <pc:sldMkLst>
          <pc:docMk/>
          <pc:sldMk cId="1203106038" sldId="300"/>
        </pc:sldMkLst>
      </pc:sldChg>
      <pc:sldChg chg="add">
        <pc:chgData name="Stephanie Chenard" userId="0564fc9a-5039-473a-a4d2-9cb29c9bdf23" providerId="ADAL" clId="{C70993E8-2ACB-483B-AD73-33E50D574B9C}" dt="2025-09-18T19:47:33.120" v="65"/>
        <pc:sldMkLst>
          <pc:docMk/>
          <pc:sldMk cId="1810426141" sldId="301"/>
        </pc:sldMkLst>
      </pc:sldChg>
      <pc:sldChg chg="add">
        <pc:chgData name="Stephanie Chenard" userId="0564fc9a-5039-473a-a4d2-9cb29c9bdf23" providerId="ADAL" clId="{C70993E8-2ACB-483B-AD73-33E50D574B9C}" dt="2025-09-18T19:48:10.273" v="66"/>
        <pc:sldMkLst>
          <pc:docMk/>
          <pc:sldMk cId="2740567283" sldId="304"/>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0437EA3-81D2-4E66-B19D-A2BAE5A59A6D}" type="datetimeFigureOut">
              <a:rPr lang="en-US" smtClean="0"/>
              <a:t>9/18/2025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6464FF5-2E83-44A8-95F9-758A51919600}" type="slidenum">
              <a:rPr lang="en-US" smtClean="0"/>
              <a:t>‹#›</a:t>
            </a:fld>
            <a:endParaRPr lang="en-US"/>
          </a:p>
        </p:txBody>
      </p:sp>
    </p:spTree>
    <p:extLst>
      <p:ext uri="{BB962C8B-B14F-4D97-AF65-F5344CB8AC3E}">
        <p14:creationId xmlns:p14="http://schemas.microsoft.com/office/powerpoint/2010/main" val="8165396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San Francisco’s structure differs from other regions—our plan adapts to this uniqueness by emphasizing integration and student-centered support.</a:t>
            </a:r>
          </a:p>
        </p:txBody>
      </p:sp>
      <p:sp>
        <p:nvSpPr>
          <p:cNvPr id="4" name="Slide Number Placeholder 3"/>
          <p:cNvSpPr>
            <a:spLocks noGrp="1"/>
          </p:cNvSpPr>
          <p:nvPr>
            <p:ph type="sldNum" sz="quarter" idx="5"/>
          </p:nvPr>
        </p:nvSpPr>
        <p:spPr/>
        <p:txBody>
          <a:bodyPr/>
          <a:lstStyle/>
          <a:p>
            <a:fld id="{56464FF5-2E83-44A8-95F9-758A51919600}" type="slidenum">
              <a:rPr lang="en-US" smtClean="0"/>
              <a:t>6</a:t>
            </a:fld>
            <a:endParaRPr lang="en-US"/>
          </a:p>
        </p:txBody>
      </p:sp>
    </p:spTree>
    <p:extLst>
      <p:ext uri="{BB962C8B-B14F-4D97-AF65-F5344CB8AC3E}">
        <p14:creationId xmlns:p14="http://schemas.microsoft.com/office/powerpoint/2010/main" val="7966919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464FF5-2E83-44A8-95F9-758A51919600}" type="slidenum">
              <a:rPr lang="en-US" smtClean="0"/>
              <a:t>7</a:t>
            </a:fld>
            <a:endParaRPr lang="en-US"/>
          </a:p>
        </p:txBody>
      </p:sp>
    </p:spTree>
    <p:extLst>
      <p:ext uri="{BB962C8B-B14F-4D97-AF65-F5344CB8AC3E}">
        <p14:creationId xmlns:p14="http://schemas.microsoft.com/office/powerpoint/2010/main" val="1758114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a:t>Click to edit Master title style</a:t>
            </a:r>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sp>
        <p:nvSpPr>
          <p:cNvPr id="4" name="Date Placeholder 3"/>
          <p:cNvSpPr>
            <a:spLocks noGrp="1"/>
          </p:cNvSpPr>
          <p:nvPr>
            <p:ph type="dt" sz="half" idx="10"/>
          </p:nvPr>
        </p:nvSpPr>
        <p:spPr/>
        <p:txBody>
          <a:bodyPr/>
          <a:lstStyle/>
          <a:p>
            <a:fld id="{5586B75A-687E-405C-8A0B-8D00578BA2C3}" type="datetimeFigureOut">
              <a:rPr lang="en-US" dirty="0"/>
              <a:pPr/>
              <a:t>9/18/2025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586B75A-687E-405C-8A0B-8D00578BA2C3}" type="datetimeFigureOut">
              <a:rPr lang="en-US" dirty="0"/>
              <a:pPr/>
              <a:t>9/18/2025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586B75A-687E-405C-8A0B-8D00578BA2C3}" type="datetimeFigureOut">
              <a:rPr lang="en-US" dirty="0"/>
              <a:pPr/>
              <a:t>9/18/2025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586B75A-687E-405C-8A0B-8D00578BA2C3}" type="datetimeFigureOut">
              <a:rPr lang="en-US" dirty="0"/>
              <a:pPr/>
              <a:t>9/18/2025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n-US"/>
              <a:t>Click to edit Master title style</a:t>
            </a:r>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586B75A-687E-405C-8A0B-8D00578BA2C3}" type="datetimeFigureOut">
              <a:rPr lang="en-US" dirty="0"/>
              <a:pPr/>
              <a:t>9/18/2025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7"/>
          <p:cNvSpPr>
            <a:spLocks noGrp="1"/>
          </p:cNvSpPr>
          <p:nvPr>
            <p:ph type="dt" sz="half" idx="10"/>
          </p:nvPr>
        </p:nvSpPr>
        <p:spPr/>
        <p:txBody>
          <a:bodyPr/>
          <a:lstStyle/>
          <a:p>
            <a:fld id="{5586B75A-687E-405C-8A0B-8D00578BA2C3}" type="datetimeFigureOut">
              <a:rPr lang="en-US" dirty="0"/>
              <a:pPr/>
              <a:t>9/18/2025</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Date Placeholder 1"/>
          <p:cNvSpPr>
            <a:spLocks noGrp="1"/>
          </p:cNvSpPr>
          <p:nvPr>
            <p:ph type="dt" sz="half" idx="10"/>
          </p:nvPr>
        </p:nvSpPr>
        <p:spPr/>
        <p:txBody>
          <a:bodyPr/>
          <a:lstStyle/>
          <a:p>
            <a:fld id="{5586B75A-687E-405C-8A0B-8D00578BA2C3}" type="datetimeFigureOut">
              <a:rPr lang="en-US" dirty="0"/>
              <a:pPr/>
              <a:t>9/18/2025</a:t>
            </a:fld>
            <a:endParaRPr lang="en-US"/>
          </a:p>
        </p:txBody>
      </p:sp>
      <p:sp>
        <p:nvSpPr>
          <p:cNvPr id="11" name="Footer Placeholder 10"/>
          <p:cNvSpPr>
            <a:spLocks noGrp="1"/>
          </p:cNvSpPr>
          <p:nvPr>
            <p:ph type="ftr" sz="quarter" idx="11"/>
          </p:nvPr>
        </p:nvSpPr>
        <p:spPr/>
        <p:txBody>
          <a:bodyPr/>
          <a:lstStyle/>
          <a:p>
            <a:endParaRPr lang="en-US"/>
          </a:p>
        </p:txBody>
      </p:sp>
      <p:sp>
        <p:nvSpPr>
          <p:cNvPr id="12" name="Slide Number Placeholder 11"/>
          <p:cNvSpPr>
            <a:spLocks noGrp="1"/>
          </p:cNvSpPr>
          <p:nvPr>
            <p:ph type="sldNum" sz="quarter" idx="12"/>
          </p:nvPr>
        </p:nvSpPr>
        <p:spPr/>
        <p:txBody>
          <a:bodyPr/>
          <a:lstStyle/>
          <a:p>
            <a:fld id="{4FAB73BC-B049-4115-A692-8D63A059BFB8}" type="slidenum">
              <a:rPr lang="en-US" dirty="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p>
        </p:txBody>
      </p:sp>
      <p:sp>
        <p:nvSpPr>
          <p:cNvPr id="2" name="Date Placeholder 1"/>
          <p:cNvSpPr>
            <a:spLocks noGrp="1"/>
          </p:cNvSpPr>
          <p:nvPr>
            <p:ph type="dt" sz="half" idx="10"/>
          </p:nvPr>
        </p:nvSpPr>
        <p:spPr/>
        <p:txBody>
          <a:bodyPr/>
          <a:lstStyle/>
          <a:p>
            <a:fld id="{5586B75A-687E-405C-8A0B-8D00578BA2C3}" type="datetimeFigureOut">
              <a:rPr lang="en-US" dirty="0"/>
              <a:pPr/>
              <a:t>9/18/2025</a:t>
            </a:fld>
            <a:endParaRPr lang="en-US"/>
          </a:p>
        </p:txBody>
      </p:sp>
      <p:sp>
        <p:nvSpPr>
          <p:cNvPr id="7" name="Footer Placeholder 6"/>
          <p:cNvSpPr>
            <a:spLocks noGrp="1"/>
          </p:cNvSpPr>
          <p:nvPr>
            <p:ph type="ftr" sz="quarter" idx="11"/>
          </p:nvPr>
        </p:nvSpPr>
        <p:spPr/>
        <p:txBody>
          <a:bodyPr/>
          <a:lstStyle/>
          <a:p>
            <a:endParaRPr lang="en-US"/>
          </a:p>
        </p:txBody>
      </p:sp>
      <p:sp>
        <p:nvSpPr>
          <p:cNvPr id="8" name="Slide Number Placeholder 7"/>
          <p:cNvSpPr>
            <a:spLocks noGrp="1"/>
          </p:cNvSpPr>
          <p:nvPr>
            <p:ph type="sldNum" sz="quarter" idx="12"/>
          </p:nvPr>
        </p:nvSpPr>
        <p:spPr/>
        <p:txBody>
          <a:bodyPr/>
          <a:lstStyle/>
          <a:p>
            <a:fld id="{4FAB73BC-B049-4115-A692-8D63A059BFB8}" type="slidenum">
              <a:rPr lang="en-US" dirty="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dirty="0"/>
              <a:pPr/>
              <a:t>9/18/2025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a:t>Click to edit Master title style</a:t>
            </a:r>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9/18/2025</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a:t>Click to edit Master title style</a:t>
            </a:r>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9/18/2025</a:t>
            </a:fld>
            <a:endParaRPr lang="en-US"/>
          </a:p>
        </p:txBody>
      </p:sp>
      <p:sp>
        <p:nvSpPr>
          <p:cNvPr id="9" name="Footer Placeholder 8"/>
          <p:cNvSpPr>
            <a:spLocks noGrp="1"/>
          </p:cNvSpPr>
          <p:nvPr>
            <p:ph type="ftr" sz="quarter" idx="11"/>
          </p:nvPr>
        </p:nvSpPr>
        <p:spPr>
          <a:xfrm>
            <a:off x="3499101" y="6356350"/>
            <a:ext cx="5911517" cy="365125"/>
          </a:xfrm>
        </p:spPr>
        <p:txBody>
          <a:bodyPr/>
          <a:lstStyle/>
          <a:p>
            <a:endParaRPr lang="en-US"/>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a:t>Click to edit Master title style</a:t>
            </a:r>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dirty="0"/>
              <a:pPr/>
              <a:t>9/18/2025</a:t>
            </a:fld>
            <a:endParaRPr lang="en-US"/>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pPr/>
              <a:t>‹#›</a:t>
            </a:fld>
            <a:endParaRPr lang="en-US"/>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hyperlink" Target="http://wlmiller@ccsf.edu"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B318A3-782A-4590-0C7D-9356F1DFE068}"/>
              </a:ext>
            </a:extLst>
          </p:cNvPr>
          <p:cNvSpPr>
            <a:spLocks noGrp="1"/>
          </p:cNvSpPr>
          <p:nvPr>
            <p:ph type="ctrTitle"/>
          </p:nvPr>
        </p:nvSpPr>
        <p:spPr/>
        <p:txBody>
          <a:bodyPr/>
          <a:lstStyle/>
          <a:p>
            <a:r>
              <a:rPr lang="en-US" dirty="0"/>
              <a:t>California Adult Education Programs</a:t>
            </a:r>
          </a:p>
        </p:txBody>
      </p:sp>
      <p:sp>
        <p:nvSpPr>
          <p:cNvPr id="3" name="Subtitle 2">
            <a:extLst>
              <a:ext uri="{FF2B5EF4-FFF2-40B4-BE49-F238E27FC236}">
                <a16:creationId xmlns:a16="http://schemas.microsoft.com/office/drawing/2014/main" id="{6F398B54-BE3E-F0B9-9BC8-8CA6F5DD773F}"/>
              </a:ext>
            </a:extLst>
          </p:cNvPr>
          <p:cNvSpPr>
            <a:spLocks noGrp="1"/>
          </p:cNvSpPr>
          <p:nvPr>
            <p:ph type="subTitle" idx="1"/>
          </p:nvPr>
        </p:nvSpPr>
        <p:spPr/>
        <p:txBody>
          <a:bodyPr/>
          <a:lstStyle/>
          <a:p>
            <a:r>
              <a:rPr lang="en-US" dirty="0"/>
              <a:t>Enrollment Management Committee Presentation</a:t>
            </a:r>
          </a:p>
          <a:p>
            <a:r>
              <a:rPr lang="en-US" dirty="0"/>
              <a:t>9/18/25</a:t>
            </a:r>
          </a:p>
        </p:txBody>
      </p:sp>
    </p:spTree>
    <p:extLst>
      <p:ext uri="{BB962C8B-B14F-4D97-AF65-F5344CB8AC3E}">
        <p14:creationId xmlns:p14="http://schemas.microsoft.com/office/powerpoint/2010/main" val="601542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444EAB-45F1-0EC2-B4A1-68D899A6368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05B15E3-D4EF-A83B-7EF5-32D5EA654C45}"/>
              </a:ext>
            </a:extLst>
          </p:cNvPr>
          <p:cNvSpPr>
            <a:spLocks noGrp="1"/>
          </p:cNvSpPr>
          <p:nvPr>
            <p:ph type="title"/>
          </p:nvPr>
        </p:nvSpPr>
        <p:spPr/>
        <p:txBody>
          <a:bodyPr/>
          <a:lstStyle/>
          <a:p>
            <a:r>
              <a:rPr lang="en-US" dirty="0"/>
              <a:t>Key Findings – CTE</a:t>
            </a:r>
          </a:p>
        </p:txBody>
      </p:sp>
      <p:sp>
        <p:nvSpPr>
          <p:cNvPr id="3" name="Content Placeholder 2">
            <a:extLst>
              <a:ext uri="{FF2B5EF4-FFF2-40B4-BE49-F238E27FC236}">
                <a16:creationId xmlns:a16="http://schemas.microsoft.com/office/drawing/2014/main" id="{0F132090-2F01-596C-48F6-A2EDBF820614}"/>
              </a:ext>
            </a:extLst>
          </p:cNvPr>
          <p:cNvSpPr>
            <a:spLocks noGrp="1"/>
          </p:cNvSpPr>
          <p:nvPr>
            <p:ph idx="1"/>
          </p:nvPr>
        </p:nvSpPr>
        <p:spPr/>
        <p:txBody>
          <a:bodyPr>
            <a:normAutofit/>
          </a:bodyPr>
          <a:lstStyle/>
          <a:p>
            <a:pPr marL="0" indent="0">
              <a:buNone/>
            </a:pPr>
            <a:r>
              <a:rPr lang="en-US" sz="3200" b="1" dirty="0"/>
              <a:t>CTE &amp; Workforce Needs</a:t>
            </a:r>
            <a:br>
              <a:rPr lang="en-US" sz="3200" b="1" dirty="0"/>
            </a:br>
            <a:endParaRPr lang="en-US" sz="3200" dirty="0"/>
          </a:p>
          <a:p>
            <a:pPr lvl="1"/>
            <a:r>
              <a:rPr lang="en-US" altLang="en-US" sz="2800" dirty="0"/>
              <a:t>Strong demand for </a:t>
            </a:r>
            <a:r>
              <a:rPr lang="en-US" altLang="en-US" sz="2800" b="1" dirty="0"/>
              <a:t>short-term</a:t>
            </a:r>
            <a:r>
              <a:rPr lang="en-US" altLang="en-US" sz="2800" dirty="0"/>
              <a:t> CTE programs</a:t>
            </a:r>
          </a:p>
          <a:p>
            <a:pPr lvl="1">
              <a:lnSpc>
                <a:spcPct val="100000"/>
              </a:lnSpc>
            </a:pPr>
            <a:r>
              <a:rPr lang="en-US" altLang="en-US" sz="2800" dirty="0"/>
              <a:t>Healthcare roles </a:t>
            </a:r>
            <a:r>
              <a:rPr lang="en-US" sz="2800" dirty="0"/>
              <a:t>(e.g., medical assistants, dental assistants) </a:t>
            </a:r>
            <a:r>
              <a:rPr lang="en-US" altLang="en-US" sz="2800" dirty="0"/>
              <a:t>are top opportunities</a:t>
            </a:r>
          </a:p>
          <a:p>
            <a:pPr lvl="1">
              <a:lnSpc>
                <a:spcPct val="100000"/>
              </a:lnSpc>
            </a:pPr>
            <a:r>
              <a:rPr lang="en-US" altLang="en-US" sz="2800" dirty="0"/>
              <a:t>Community partners call for flexible pre-apprenticeships</a:t>
            </a:r>
          </a:p>
        </p:txBody>
      </p:sp>
    </p:spTree>
    <p:extLst>
      <p:ext uri="{BB962C8B-B14F-4D97-AF65-F5344CB8AC3E}">
        <p14:creationId xmlns:p14="http://schemas.microsoft.com/office/powerpoint/2010/main" val="18104261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70CEA1-4807-BFD8-9F30-98E4C1DFA139}"/>
              </a:ext>
            </a:extLst>
          </p:cNvPr>
          <p:cNvSpPr>
            <a:spLocks noGrp="1"/>
          </p:cNvSpPr>
          <p:nvPr>
            <p:ph type="title"/>
          </p:nvPr>
        </p:nvSpPr>
        <p:spPr>
          <a:xfrm>
            <a:off x="148415" y="1128408"/>
            <a:ext cx="3404681" cy="4601183"/>
          </a:xfrm>
        </p:spPr>
        <p:txBody>
          <a:bodyPr>
            <a:normAutofit/>
          </a:bodyPr>
          <a:lstStyle/>
          <a:p>
            <a:r>
              <a:rPr lang="en-US" sz="3200" dirty="0"/>
              <a:t>Recommendations</a:t>
            </a:r>
          </a:p>
        </p:txBody>
      </p:sp>
      <p:sp>
        <p:nvSpPr>
          <p:cNvPr id="4" name="Rectangle 1">
            <a:extLst>
              <a:ext uri="{FF2B5EF4-FFF2-40B4-BE49-F238E27FC236}">
                <a16:creationId xmlns:a16="http://schemas.microsoft.com/office/drawing/2014/main" id="{40266177-881D-6EFD-1D95-F911FAA4E5DC}"/>
              </a:ext>
            </a:extLst>
          </p:cNvPr>
          <p:cNvSpPr>
            <a:spLocks noGrp="1" noChangeArrowheads="1"/>
          </p:cNvSpPr>
          <p:nvPr>
            <p:ph idx="1"/>
          </p:nvPr>
        </p:nvSpPr>
        <p:spPr bwMode="auto">
          <a:xfrm>
            <a:off x="3751703" y="1068353"/>
            <a:ext cx="7782405" cy="47212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R="0" lvl="1" fontAlgn="base">
              <a:buSzTx/>
              <a:tabLst/>
            </a:pPr>
            <a:r>
              <a:rPr lang="en-US" altLang="en-US" sz="2400" b="1" dirty="0"/>
              <a:t>Expand ESL &amp; Career Education</a:t>
            </a:r>
            <a:r>
              <a:rPr lang="en-US" altLang="en-US" sz="2400" dirty="0"/>
              <a:t> – including Integrated Education &amp; Training (IET).</a:t>
            </a:r>
          </a:p>
          <a:p>
            <a:pPr marR="0" lvl="1" fontAlgn="base">
              <a:buSzTx/>
              <a:tabLst/>
            </a:pPr>
            <a:r>
              <a:rPr lang="en-US" altLang="en-US" sz="2400" b="1" dirty="0"/>
              <a:t>Formalize Student Pathways</a:t>
            </a:r>
            <a:r>
              <a:rPr lang="en-US" altLang="en-US" sz="2400" dirty="0"/>
              <a:t> – clear ESL sequences and maps for transitions to credit/career.</a:t>
            </a:r>
          </a:p>
          <a:p>
            <a:pPr marR="0" lvl="1" fontAlgn="base">
              <a:buSzTx/>
              <a:tabLst/>
            </a:pPr>
            <a:r>
              <a:rPr lang="en-US" altLang="en-US" sz="2400" b="1" dirty="0"/>
              <a:t>Strengthen Digital Literacy Support</a:t>
            </a:r>
            <a:r>
              <a:rPr lang="en-US" altLang="en-US" sz="2400" dirty="0"/>
              <a:t> – new courses, integration into existing programs, and multilingual registration help.</a:t>
            </a:r>
          </a:p>
          <a:p>
            <a:pPr marR="0" lvl="1" fontAlgn="base">
              <a:buSzTx/>
              <a:tabLst/>
            </a:pPr>
            <a:r>
              <a:rPr lang="en-US" altLang="en-US" sz="2400" b="1" dirty="0"/>
              <a:t>Foster External Partnerships</a:t>
            </a:r>
            <a:r>
              <a:rPr lang="en-US" altLang="en-US" sz="2400" dirty="0"/>
              <a:t> – deeper collaboration with community organizations; explore online offerings.</a:t>
            </a:r>
          </a:p>
          <a:p>
            <a:pPr marR="0" lvl="1" fontAlgn="base">
              <a:buSzTx/>
              <a:tabLst/>
            </a:pPr>
            <a:r>
              <a:rPr lang="en-US" altLang="en-US" sz="2400" b="1" dirty="0"/>
              <a:t>Institutionalize Adult Ed Leadership</a:t>
            </a:r>
            <a:r>
              <a:rPr lang="en-US" altLang="en-US" sz="2400" dirty="0"/>
              <a:t> – create dedicated leadership roles, professional development, and stronger noncredit–credit connections</a:t>
            </a:r>
          </a:p>
        </p:txBody>
      </p:sp>
    </p:spTree>
    <p:extLst>
      <p:ext uri="{BB962C8B-B14F-4D97-AF65-F5344CB8AC3E}">
        <p14:creationId xmlns:p14="http://schemas.microsoft.com/office/powerpoint/2010/main" val="27405672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D7621817-3F5D-964B-818A-8FA18C912A40}"/>
              </a:ext>
            </a:extLst>
          </p:cNvPr>
          <p:cNvSpPr>
            <a:spLocks noGrp="1"/>
          </p:cNvSpPr>
          <p:nvPr>
            <p:ph type="title"/>
          </p:nvPr>
        </p:nvSpPr>
        <p:spPr/>
        <p:txBody>
          <a:bodyPr>
            <a:normAutofit/>
          </a:bodyPr>
          <a:lstStyle/>
          <a:p>
            <a:r>
              <a:rPr lang="en-US" sz="4800" b="1" dirty="0"/>
              <a:t>Questions</a:t>
            </a:r>
          </a:p>
        </p:txBody>
      </p:sp>
      <p:sp>
        <p:nvSpPr>
          <p:cNvPr id="12" name="Content Placeholder 11">
            <a:extLst>
              <a:ext uri="{FF2B5EF4-FFF2-40B4-BE49-F238E27FC236}">
                <a16:creationId xmlns:a16="http://schemas.microsoft.com/office/drawing/2014/main" id="{8D8DAA0B-25D5-4847-BEAD-9056B11738BD}"/>
              </a:ext>
            </a:extLst>
          </p:cNvPr>
          <p:cNvSpPr>
            <a:spLocks noGrp="1"/>
          </p:cNvSpPr>
          <p:nvPr>
            <p:ph idx="1"/>
          </p:nvPr>
        </p:nvSpPr>
        <p:spPr/>
        <p:txBody>
          <a:bodyPr/>
          <a:lstStyle/>
          <a:p>
            <a:pPr marL="0" indent="0">
              <a:buNone/>
            </a:pPr>
            <a:r>
              <a:rPr lang="en-US"/>
              <a:t> </a:t>
            </a:r>
          </a:p>
        </p:txBody>
      </p:sp>
      <p:pic>
        <p:nvPicPr>
          <p:cNvPr id="14" name="Graphic 13" descr="Badge Question Mark with solid fill">
            <a:extLst>
              <a:ext uri="{FF2B5EF4-FFF2-40B4-BE49-F238E27FC236}">
                <a16:creationId xmlns:a16="http://schemas.microsoft.com/office/drawing/2014/main" id="{64E01C43-5A87-D746-8877-F52284818D4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605867" y="803148"/>
            <a:ext cx="4639733" cy="4639733"/>
          </a:xfrm>
          <a:prstGeom prst="rect">
            <a:avLst/>
          </a:prstGeom>
        </p:spPr>
      </p:pic>
      <p:sp>
        <p:nvSpPr>
          <p:cNvPr id="15" name="TextBox 14">
            <a:extLst>
              <a:ext uri="{FF2B5EF4-FFF2-40B4-BE49-F238E27FC236}">
                <a16:creationId xmlns:a16="http://schemas.microsoft.com/office/drawing/2014/main" id="{B6881703-F146-FE48-B1ED-922B538D927B}"/>
              </a:ext>
            </a:extLst>
          </p:cNvPr>
          <p:cNvSpPr txBox="1"/>
          <p:nvPr/>
        </p:nvSpPr>
        <p:spPr>
          <a:xfrm>
            <a:off x="4470401" y="5442880"/>
            <a:ext cx="5909732" cy="461665"/>
          </a:xfrm>
          <a:prstGeom prst="rect">
            <a:avLst/>
          </a:prstGeom>
          <a:noFill/>
        </p:spPr>
        <p:txBody>
          <a:bodyPr wrap="square" rtlCol="0">
            <a:spAutoFit/>
          </a:bodyPr>
          <a:lstStyle/>
          <a:p>
            <a:r>
              <a:rPr lang="en-US" sz="2400" b="1" dirty="0"/>
              <a:t>Stephanie Chenard</a:t>
            </a:r>
            <a:r>
              <a:rPr lang="en-US" sz="2400" dirty="0"/>
              <a:t>	</a:t>
            </a:r>
            <a:r>
              <a:rPr lang="en-US" sz="2400" b="1" dirty="0">
                <a:hlinkClick r:id="rId4"/>
              </a:rPr>
              <a:t>schenard@ccsf.edu</a:t>
            </a:r>
            <a:endParaRPr lang="en-US" sz="2400" b="1" dirty="0"/>
          </a:p>
        </p:txBody>
      </p:sp>
      <p:sp>
        <p:nvSpPr>
          <p:cNvPr id="2" name="TextBox 1">
            <a:extLst>
              <a:ext uri="{FF2B5EF4-FFF2-40B4-BE49-F238E27FC236}">
                <a16:creationId xmlns:a16="http://schemas.microsoft.com/office/drawing/2014/main" id="{D42AAF8B-6539-4193-6FE2-9F3437036793}"/>
              </a:ext>
            </a:extLst>
          </p:cNvPr>
          <p:cNvSpPr txBox="1"/>
          <p:nvPr/>
        </p:nvSpPr>
        <p:spPr>
          <a:xfrm>
            <a:off x="4470401" y="5824019"/>
            <a:ext cx="5909732" cy="707886"/>
          </a:xfrm>
          <a:prstGeom prst="rect">
            <a:avLst/>
          </a:prstGeom>
          <a:noFill/>
        </p:spPr>
        <p:txBody>
          <a:bodyPr wrap="square" rtlCol="0">
            <a:spAutoFit/>
          </a:bodyPr>
          <a:lstStyle/>
          <a:p>
            <a:r>
              <a:rPr lang="en-US" sz="2000" dirty="0"/>
              <a:t>Director – Contract Education, Adult Education, and Extension Programs</a:t>
            </a:r>
          </a:p>
        </p:txBody>
      </p:sp>
    </p:spTree>
    <p:extLst>
      <p:ext uri="{BB962C8B-B14F-4D97-AF65-F5344CB8AC3E}">
        <p14:creationId xmlns:p14="http://schemas.microsoft.com/office/powerpoint/2010/main" val="21372428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8ED746-8191-C998-932D-22A3D512EA6F}"/>
              </a:ext>
            </a:extLst>
          </p:cNvPr>
          <p:cNvSpPr>
            <a:spLocks noGrp="1"/>
          </p:cNvSpPr>
          <p:nvPr>
            <p:ph type="title"/>
          </p:nvPr>
        </p:nvSpPr>
        <p:spPr/>
        <p:txBody>
          <a:bodyPr/>
          <a:lstStyle/>
          <a:p>
            <a:r>
              <a:rPr lang="en-US" dirty="0"/>
              <a:t>California Adult Education Programs (CAEP)</a:t>
            </a:r>
          </a:p>
        </p:txBody>
      </p:sp>
      <p:sp>
        <p:nvSpPr>
          <p:cNvPr id="3" name="Content Placeholder 2">
            <a:extLst>
              <a:ext uri="{FF2B5EF4-FFF2-40B4-BE49-F238E27FC236}">
                <a16:creationId xmlns:a16="http://schemas.microsoft.com/office/drawing/2014/main" id="{EE4DDF8E-4651-6B2F-C1EA-05833AAF93D9}"/>
              </a:ext>
            </a:extLst>
          </p:cNvPr>
          <p:cNvSpPr>
            <a:spLocks noGrp="1"/>
          </p:cNvSpPr>
          <p:nvPr>
            <p:ph idx="1"/>
          </p:nvPr>
        </p:nvSpPr>
        <p:spPr/>
        <p:txBody>
          <a:bodyPr/>
          <a:lstStyle/>
          <a:p>
            <a:pPr marL="0" indent="0">
              <a:buNone/>
            </a:pPr>
            <a:r>
              <a:rPr lang="en-US" dirty="0"/>
              <a:t>CAEP supports adults 18 years and older to meet their educational, work, and life goals.  Funding is a partnership between the California Department of Education (CDE) and the California Community College Chancellor’s Office (CCCCO)</a:t>
            </a:r>
          </a:p>
          <a:p>
            <a:r>
              <a:rPr lang="en-US" dirty="0"/>
              <a:t>Funding allocation by Regional Consortium.  </a:t>
            </a:r>
          </a:p>
          <a:p>
            <a:r>
              <a:rPr lang="en-US" dirty="0"/>
              <a:t>San Francisco Adult Education Consortium has two members:  CCSF and SFUSD</a:t>
            </a:r>
          </a:p>
          <a:p>
            <a:r>
              <a:rPr lang="en-US" dirty="0"/>
              <a:t>Variables used to determine adult education consortia funding amounts: •Educational Attainment (No High School Diploma) •Employment (Unemployed Adults) •Adult Population - 18 years and older •Poverty (Household) •Adult Literacy (7th Grade Education Level) •ESL (the ability to speak English)</a:t>
            </a:r>
          </a:p>
        </p:txBody>
      </p:sp>
    </p:spTree>
    <p:extLst>
      <p:ext uri="{BB962C8B-B14F-4D97-AF65-F5344CB8AC3E}">
        <p14:creationId xmlns:p14="http://schemas.microsoft.com/office/powerpoint/2010/main" val="10630036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912567-EC8B-3869-68D2-5FBC658BA9B8}"/>
              </a:ext>
            </a:extLst>
          </p:cNvPr>
          <p:cNvSpPr>
            <a:spLocks noGrp="1"/>
          </p:cNvSpPr>
          <p:nvPr>
            <p:ph type="title"/>
          </p:nvPr>
        </p:nvSpPr>
        <p:spPr/>
        <p:txBody>
          <a:bodyPr/>
          <a:lstStyle/>
          <a:p>
            <a:r>
              <a:rPr lang="en-US" dirty="0"/>
              <a:t>CAEP Principals</a:t>
            </a:r>
          </a:p>
        </p:txBody>
      </p:sp>
      <p:sp>
        <p:nvSpPr>
          <p:cNvPr id="3" name="Content Placeholder 2">
            <a:extLst>
              <a:ext uri="{FF2B5EF4-FFF2-40B4-BE49-F238E27FC236}">
                <a16:creationId xmlns:a16="http://schemas.microsoft.com/office/drawing/2014/main" id="{67530B50-B92F-4956-1C60-B4482A77445B}"/>
              </a:ext>
            </a:extLst>
          </p:cNvPr>
          <p:cNvSpPr>
            <a:spLocks noGrp="1"/>
          </p:cNvSpPr>
          <p:nvPr>
            <p:ph idx="1"/>
          </p:nvPr>
        </p:nvSpPr>
        <p:spPr/>
        <p:txBody>
          <a:bodyPr/>
          <a:lstStyle/>
          <a:p>
            <a:pPr marL="0" marR="0" indent="0">
              <a:lnSpc>
                <a:spcPct val="107000"/>
              </a:lnSpc>
              <a:spcBef>
                <a:spcPts val="0"/>
              </a:spcBef>
              <a:spcAft>
                <a:spcPts val="800"/>
              </a:spcAft>
              <a:buNone/>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Regional collaboration provides capacity for the K-12 and community college adult education programs to find common ground and cross historical geographic and cultural boundaries to provide adult learners more robust education and training opportunities, and to expand and improve the quality and reach of adult education as evinced, ultimately, by:</a:t>
            </a:r>
          </a:p>
          <a:p>
            <a:pPr marL="342900" marR="0" lvl="0" indent="-342900">
              <a:lnSpc>
                <a:spcPct val="107000"/>
              </a:lnSpc>
              <a:spcBef>
                <a:spcPts val="0"/>
              </a:spcBef>
              <a:spcAft>
                <a:spcPts val="0"/>
              </a:spcAft>
              <a:buFont typeface="+mj-lt"/>
              <a:buAutoNum type="alphaUcParenBoth"/>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improved literacy skills, </a:t>
            </a:r>
          </a:p>
          <a:p>
            <a:pPr marL="342900" marR="0" lvl="0" indent="-342900">
              <a:lnSpc>
                <a:spcPct val="107000"/>
              </a:lnSpc>
              <a:spcBef>
                <a:spcPts val="0"/>
              </a:spcBef>
              <a:spcAft>
                <a:spcPts val="0"/>
              </a:spcAft>
              <a:buFont typeface="+mj-lt"/>
              <a:buAutoNum type="alphaUcParenBoth"/>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immigrant integration, </a:t>
            </a:r>
          </a:p>
          <a:p>
            <a:pPr marL="342900" marR="0" lvl="0" indent="-342900">
              <a:lnSpc>
                <a:spcPct val="107000"/>
              </a:lnSpc>
              <a:spcBef>
                <a:spcPts val="0"/>
              </a:spcBef>
              <a:spcAft>
                <a:spcPts val="0"/>
              </a:spcAft>
              <a:buFont typeface="+mj-lt"/>
              <a:buAutoNum type="alphaUcParenBoth"/>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completion of high school diplomas or their recognized equivalents, </a:t>
            </a:r>
          </a:p>
          <a:p>
            <a:pPr marL="342900" marR="0" lvl="0" indent="-342900">
              <a:lnSpc>
                <a:spcPct val="107000"/>
              </a:lnSpc>
              <a:spcBef>
                <a:spcPts val="0"/>
              </a:spcBef>
              <a:spcAft>
                <a:spcPts val="0"/>
              </a:spcAft>
              <a:buFont typeface="+mj-lt"/>
              <a:buAutoNum type="alphaUcParenBoth"/>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completion of postsecondary certificates, degrees, or training programs, </a:t>
            </a:r>
          </a:p>
          <a:p>
            <a:pPr marL="342900" marR="0" lvl="0" indent="-342900">
              <a:lnSpc>
                <a:spcPct val="107000"/>
              </a:lnSpc>
              <a:spcBef>
                <a:spcPts val="0"/>
              </a:spcBef>
              <a:spcAft>
                <a:spcPts val="0"/>
              </a:spcAft>
              <a:buFont typeface="+mj-lt"/>
              <a:buAutoNum type="alphaUcParenBoth"/>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placement into jobs, and </a:t>
            </a:r>
          </a:p>
          <a:p>
            <a:pPr marL="342900" marR="0" lvl="0" indent="-342900">
              <a:lnSpc>
                <a:spcPct val="107000"/>
              </a:lnSpc>
              <a:spcBef>
                <a:spcPts val="0"/>
              </a:spcBef>
              <a:spcAft>
                <a:spcPts val="800"/>
              </a:spcAft>
              <a:buFont typeface="+mj-lt"/>
              <a:buAutoNum type="alphaUcParenBoth"/>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improved wages. </a:t>
            </a:r>
          </a:p>
          <a:p>
            <a:endParaRPr lang="en-US" dirty="0"/>
          </a:p>
        </p:txBody>
      </p:sp>
    </p:spTree>
    <p:extLst>
      <p:ext uri="{BB962C8B-B14F-4D97-AF65-F5344CB8AC3E}">
        <p14:creationId xmlns:p14="http://schemas.microsoft.com/office/powerpoint/2010/main" val="8756000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B06167-76C0-54A1-584C-6CFBB7629893}"/>
              </a:ext>
            </a:extLst>
          </p:cNvPr>
          <p:cNvSpPr>
            <a:spLocks noGrp="1"/>
          </p:cNvSpPr>
          <p:nvPr>
            <p:ph type="title"/>
          </p:nvPr>
        </p:nvSpPr>
        <p:spPr/>
        <p:txBody>
          <a:bodyPr/>
          <a:lstStyle/>
          <a:p>
            <a:r>
              <a:rPr lang="en-US" dirty="0"/>
              <a:t>CAEP Program Areas</a:t>
            </a:r>
          </a:p>
        </p:txBody>
      </p:sp>
      <p:sp>
        <p:nvSpPr>
          <p:cNvPr id="3" name="Content Placeholder 2">
            <a:extLst>
              <a:ext uri="{FF2B5EF4-FFF2-40B4-BE49-F238E27FC236}">
                <a16:creationId xmlns:a16="http://schemas.microsoft.com/office/drawing/2014/main" id="{F0AC3D18-23FB-9F16-BFC4-4BDB7F8293ED}"/>
              </a:ext>
            </a:extLst>
          </p:cNvPr>
          <p:cNvSpPr>
            <a:spLocks noGrp="1"/>
          </p:cNvSpPr>
          <p:nvPr>
            <p:ph idx="1"/>
          </p:nvPr>
        </p:nvSpPr>
        <p:spPr>
          <a:xfrm>
            <a:off x="3847381" y="864108"/>
            <a:ext cx="7815532" cy="5120640"/>
          </a:xfrm>
        </p:spPr>
        <p:txBody>
          <a:bodyPr>
            <a:normAutofit fontScale="92500" lnSpcReduction="10000"/>
          </a:bodyPr>
          <a:lstStyle/>
          <a:p>
            <a:pPr marL="0" marR="0" indent="0">
              <a:lnSpc>
                <a:spcPct val="107000"/>
              </a:lnSpc>
              <a:spcBef>
                <a:spcPts val="0"/>
              </a:spcBef>
              <a:spcAft>
                <a:spcPts val="800"/>
              </a:spcAft>
              <a:buNone/>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Proposed strategies and activities should leverage shared resources and promising practices to hasten student progress toward their academic and professional goals, and to promote seamless transitions across educational segments and into the workforce. Based on their assessment of regional need, consortia may develop programs in any of the following allowable areas: </a:t>
            </a:r>
          </a:p>
          <a:p>
            <a:pPr marL="342900" marR="0" lvl="0" indent="-342900">
              <a:lnSpc>
                <a:spcPct val="107000"/>
              </a:lnSpc>
              <a:spcBef>
                <a:spcPts val="0"/>
              </a:spcBef>
              <a:spcAft>
                <a:spcPts val="0"/>
              </a:spcAft>
              <a:buFont typeface="+mj-lt"/>
              <a:buAutoNum type="arabicPeriod"/>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Programs in elementary and secondary skills, including those leading to a high school diploma or high school equivalency certificate. </a:t>
            </a:r>
          </a:p>
          <a:p>
            <a:pPr marL="342900" marR="0" lvl="0" indent="-342900">
              <a:lnSpc>
                <a:spcPct val="107000"/>
              </a:lnSpc>
              <a:spcBef>
                <a:spcPts val="0"/>
              </a:spcBef>
              <a:spcAft>
                <a:spcPts val="0"/>
              </a:spcAft>
              <a:buFont typeface="+mj-lt"/>
              <a:buAutoNum type="arabicPeriod"/>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Programs for immigrants in citizenship, ESL, and workforce preparation. </a:t>
            </a:r>
          </a:p>
          <a:p>
            <a:pPr marL="342900" marR="0" lvl="0" indent="-342900">
              <a:lnSpc>
                <a:spcPct val="107000"/>
              </a:lnSpc>
              <a:spcBef>
                <a:spcPts val="0"/>
              </a:spcBef>
              <a:spcAft>
                <a:spcPts val="0"/>
              </a:spcAft>
              <a:buFont typeface="+mj-lt"/>
              <a:buAutoNum type="arabicPeriod"/>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Programs for adults, including, but not limited to, older adults, that are primarily related to entry or reentry into the workforce. </a:t>
            </a:r>
          </a:p>
          <a:p>
            <a:pPr marL="342900" marR="0" lvl="0" indent="-342900">
              <a:lnSpc>
                <a:spcPct val="107000"/>
              </a:lnSpc>
              <a:spcBef>
                <a:spcPts val="0"/>
              </a:spcBef>
              <a:spcAft>
                <a:spcPts val="0"/>
              </a:spcAft>
              <a:buFont typeface="+mj-lt"/>
              <a:buAutoNum type="arabicPeriod"/>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Programs for adults, including, but not limited to, older adults, that are primarily designed to develop knowledge and skills to assist elementary and secondary school children to succeed academically in school. </a:t>
            </a:r>
          </a:p>
          <a:p>
            <a:pPr marL="342900" marR="0" lvl="0" indent="-342900">
              <a:lnSpc>
                <a:spcPct val="107000"/>
              </a:lnSpc>
              <a:spcBef>
                <a:spcPts val="0"/>
              </a:spcBef>
              <a:spcAft>
                <a:spcPts val="0"/>
              </a:spcAft>
              <a:buFont typeface="+mj-lt"/>
              <a:buAutoNum type="arabicPeriod"/>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Programs for adults with disabilities. </a:t>
            </a:r>
          </a:p>
          <a:p>
            <a:pPr marL="342900" marR="0" lvl="0" indent="-342900">
              <a:lnSpc>
                <a:spcPct val="107000"/>
              </a:lnSpc>
              <a:spcBef>
                <a:spcPts val="0"/>
              </a:spcBef>
              <a:spcAft>
                <a:spcPts val="0"/>
              </a:spcAft>
              <a:buFont typeface="+mj-lt"/>
              <a:buAutoNum type="arabicPeriod"/>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Programs in career technical education that are short term in nature with high employment potential. </a:t>
            </a:r>
          </a:p>
          <a:p>
            <a:pPr marL="342900" marR="0" lvl="0" indent="-342900">
              <a:lnSpc>
                <a:spcPct val="107000"/>
              </a:lnSpc>
              <a:spcBef>
                <a:spcPts val="0"/>
              </a:spcBef>
              <a:spcAft>
                <a:spcPts val="800"/>
              </a:spcAft>
              <a:buFont typeface="+mj-lt"/>
              <a:buAutoNum type="arabicPeriod"/>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Programs offering pre-apprenticeship training conducted in coordination with one or more apprenticeship programs approved by the Division of Apprenticeship Standards.</a:t>
            </a:r>
          </a:p>
        </p:txBody>
      </p:sp>
    </p:spTree>
    <p:extLst>
      <p:ext uri="{BB962C8B-B14F-4D97-AF65-F5344CB8AC3E}">
        <p14:creationId xmlns:p14="http://schemas.microsoft.com/office/powerpoint/2010/main" val="9633218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7AE2573-0BBF-C349-8791-01EE265836A4}"/>
              </a:ext>
            </a:extLst>
          </p:cNvPr>
          <p:cNvSpPr>
            <a:spLocks noGrp="1"/>
          </p:cNvSpPr>
          <p:nvPr>
            <p:ph type="ctrTitle"/>
          </p:nvPr>
        </p:nvSpPr>
        <p:spPr/>
        <p:txBody>
          <a:bodyPr/>
          <a:lstStyle/>
          <a:p>
            <a:r>
              <a:rPr lang="en-US" dirty="0"/>
              <a:t>San Francisco Adult Ed Consortium 3-Year Plan</a:t>
            </a:r>
          </a:p>
        </p:txBody>
      </p:sp>
    </p:spTree>
    <p:extLst>
      <p:ext uri="{BB962C8B-B14F-4D97-AF65-F5344CB8AC3E}">
        <p14:creationId xmlns:p14="http://schemas.microsoft.com/office/powerpoint/2010/main" val="27525804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81F098-F4F2-F1E8-3C84-AFF1F30087BE}"/>
              </a:ext>
            </a:extLst>
          </p:cNvPr>
          <p:cNvSpPr>
            <a:spLocks noGrp="1"/>
          </p:cNvSpPr>
          <p:nvPr>
            <p:ph type="title"/>
          </p:nvPr>
        </p:nvSpPr>
        <p:spPr/>
        <p:txBody>
          <a:bodyPr/>
          <a:lstStyle/>
          <a:p>
            <a:r>
              <a:rPr lang="en-US" dirty="0"/>
              <a:t>Vision &amp; Context</a:t>
            </a:r>
          </a:p>
        </p:txBody>
      </p:sp>
      <p:sp>
        <p:nvSpPr>
          <p:cNvPr id="3" name="Content Placeholder 2">
            <a:extLst>
              <a:ext uri="{FF2B5EF4-FFF2-40B4-BE49-F238E27FC236}">
                <a16:creationId xmlns:a16="http://schemas.microsoft.com/office/drawing/2014/main" id="{0BA3FF08-EE32-CDC9-1094-DABA154689D8}"/>
              </a:ext>
            </a:extLst>
          </p:cNvPr>
          <p:cNvSpPr>
            <a:spLocks noGrp="1"/>
          </p:cNvSpPr>
          <p:nvPr>
            <p:ph idx="1"/>
          </p:nvPr>
        </p:nvSpPr>
        <p:spPr/>
        <p:txBody>
          <a:bodyPr anchor="t">
            <a:normAutofit/>
          </a:bodyPr>
          <a:lstStyle/>
          <a:p>
            <a:pPr>
              <a:buNone/>
            </a:pPr>
            <a:r>
              <a:rPr lang="en-US" sz="2800" dirty="0"/>
              <a:t>Vision for Adult Education in </a:t>
            </a:r>
            <a:br>
              <a:rPr lang="en-US" sz="2800" dirty="0"/>
            </a:br>
            <a:r>
              <a:rPr lang="en-US" sz="2800" dirty="0"/>
              <a:t>San Francisco</a:t>
            </a:r>
          </a:p>
          <a:p>
            <a:pPr>
              <a:buFont typeface="Arial" panose="020B0604020202020204" pitchFamily="34" charset="0"/>
              <a:buChar char="•"/>
            </a:pPr>
            <a:r>
              <a:rPr lang="en-US" sz="2800" dirty="0"/>
              <a:t>Universal awareness and access to CCSF noncredit programs</a:t>
            </a:r>
          </a:p>
          <a:p>
            <a:pPr>
              <a:buFont typeface="Arial" panose="020B0604020202020204" pitchFamily="34" charset="0"/>
              <a:buChar char="•"/>
            </a:pPr>
            <a:r>
              <a:rPr lang="en-US" sz="2800" dirty="0"/>
              <a:t>High-quality instruction and student support</a:t>
            </a:r>
          </a:p>
          <a:p>
            <a:pPr>
              <a:buFont typeface="Arial" panose="020B0604020202020204" pitchFamily="34" charset="0"/>
              <a:buChar char="•"/>
            </a:pPr>
            <a:r>
              <a:rPr lang="en-US" sz="2800" dirty="0"/>
              <a:t>Unique context: No adult schools, only one K-12 district</a:t>
            </a:r>
          </a:p>
          <a:p>
            <a:pPr>
              <a:buFont typeface="Arial" panose="020B0604020202020204" pitchFamily="34" charset="0"/>
              <a:buChar char="•"/>
            </a:pPr>
            <a:r>
              <a:rPr lang="en-US" sz="2800" dirty="0"/>
              <a:t>Priority populations: ESL learners, immigrants, low-income adults</a:t>
            </a:r>
          </a:p>
        </p:txBody>
      </p:sp>
    </p:spTree>
    <p:extLst>
      <p:ext uri="{BB962C8B-B14F-4D97-AF65-F5344CB8AC3E}">
        <p14:creationId xmlns:p14="http://schemas.microsoft.com/office/powerpoint/2010/main" val="33024789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81F098-F4F2-F1E8-3C84-AFF1F30087BE}"/>
              </a:ext>
            </a:extLst>
          </p:cNvPr>
          <p:cNvSpPr>
            <a:spLocks noGrp="1"/>
          </p:cNvSpPr>
          <p:nvPr>
            <p:ph type="title"/>
          </p:nvPr>
        </p:nvSpPr>
        <p:spPr/>
        <p:txBody>
          <a:bodyPr/>
          <a:lstStyle/>
          <a:p>
            <a:r>
              <a:rPr lang="en-US" dirty="0"/>
              <a:t>Key Goals</a:t>
            </a:r>
          </a:p>
        </p:txBody>
      </p:sp>
      <p:sp>
        <p:nvSpPr>
          <p:cNvPr id="3" name="Content Placeholder 2">
            <a:extLst>
              <a:ext uri="{FF2B5EF4-FFF2-40B4-BE49-F238E27FC236}">
                <a16:creationId xmlns:a16="http://schemas.microsoft.com/office/drawing/2014/main" id="{0BA3FF08-EE32-CDC9-1094-DABA154689D8}"/>
              </a:ext>
            </a:extLst>
          </p:cNvPr>
          <p:cNvSpPr>
            <a:spLocks noGrp="1"/>
          </p:cNvSpPr>
          <p:nvPr>
            <p:ph idx="1"/>
          </p:nvPr>
        </p:nvSpPr>
        <p:spPr>
          <a:xfrm>
            <a:off x="3869268" y="1383564"/>
            <a:ext cx="7315200" cy="4601183"/>
          </a:xfrm>
        </p:spPr>
        <p:txBody>
          <a:bodyPr anchor="t">
            <a:normAutofit/>
          </a:bodyPr>
          <a:lstStyle/>
          <a:p>
            <a:pPr>
              <a:buNone/>
            </a:pPr>
            <a:r>
              <a:rPr lang="en-US" sz="2800" dirty="0"/>
              <a:t>Strategic Goals 2025–2028</a:t>
            </a:r>
          </a:p>
          <a:p>
            <a:pPr>
              <a:buFont typeface="+mj-lt"/>
              <a:buAutoNum type="arabicPeriod"/>
            </a:pPr>
            <a:r>
              <a:rPr lang="en-US" sz="2800" dirty="0"/>
              <a:t>Improve connection &amp; entry into CCSF</a:t>
            </a:r>
          </a:p>
          <a:p>
            <a:pPr>
              <a:buFont typeface="+mj-lt"/>
              <a:buAutoNum type="arabicPeriod"/>
            </a:pPr>
            <a:r>
              <a:rPr lang="en-US" sz="2800" dirty="0"/>
              <a:t>Support student academic and career progress</a:t>
            </a:r>
          </a:p>
          <a:p>
            <a:pPr>
              <a:buFont typeface="+mj-lt"/>
              <a:buAutoNum type="arabicPeriod"/>
            </a:pPr>
            <a:r>
              <a:rPr lang="en-US" sz="2800" dirty="0"/>
              <a:t>Increase transitions to postsecondary education &amp; employment</a:t>
            </a:r>
          </a:p>
        </p:txBody>
      </p:sp>
    </p:spTree>
    <p:extLst>
      <p:ext uri="{BB962C8B-B14F-4D97-AF65-F5344CB8AC3E}">
        <p14:creationId xmlns:p14="http://schemas.microsoft.com/office/powerpoint/2010/main" val="22458504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5C2AA0-CD26-43BD-E263-6FA8BFC57542}"/>
              </a:ext>
            </a:extLst>
          </p:cNvPr>
          <p:cNvSpPr>
            <a:spLocks noGrp="1"/>
          </p:cNvSpPr>
          <p:nvPr>
            <p:ph type="ctrTitle"/>
          </p:nvPr>
        </p:nvSpPr>
        <p:spPr/>
        <p:txBody>
          <a:bodyPr/>
          <a:lstStyle/>
          <a:p>
            <a:r>
              <a:rPr lang="en-US" dirty="0"/>
              <a:t>WestEd Needs Assessment</a:t>
            </a:r>
          </a:p>
        </p:txBody>
      </p:sp>
      <p:sp>
        <p:nvSpPr>
          <p:cNvPr id="3" name="Subtitle 2">
            <a:extLst>
              <a:ext uri="{FF2B5EF4-FFF2-40B4-BE49-F238E27FC236}">
                <a16:creationId xmlns:a16="http://schemas.microsoft.com/office/drawing/2014/main" id="{A4C786B7-3F0F-037F-8F83-65A979724F1A}"/>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1273970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D5FCB1-C8D3-3C65-F6CD-1777C42E9727}"/>
              </a:ext>
            </a:extLst>
          </p:cNvPr>
          <p:cNvSpPr>
            <a:spLocks noGrp="1"/>
          </p:cNvSpPr>
          <p:nvPr>
            <p:ph type="title"/>
          </p:nvPr>
        </p:nvSpPr>
        <p:spPr/>
        <p:txBody>
          <a:bodyPr/>
          <a:lstStyle/>
          <a:p>
            <a:r>
              <a:rPr lang="en-US" dirty="0"/>
              <a:t>Key Findings – ESL	</a:t>
            </a:r>
          </a:p>
        </p:txBody>
      </p:sp>
      <p:sp>
        <p:nvSpPr>
          <p:cNvPr id="3" name="Content Placeholder 2">
            <a:extLst>
              <a:ext uri="{FF2B5EF4-FFF2-40B4-BE49-F238E27FC236}">
                <a16:creationId xmlns:a16="http://schemas.microsoft.com/office/drawing/2014/main" id="{927FA0FD-0B1C-0FD7-D406-9C6029D58F73}"/>
              </a:ext>
            </a:extLst>
          </p:cNvPr>
          <p:cNvSpPr>
            <a:spLocks noGrp="1"/>
          </p:cNvSpPr>
          <p:nvPr>
            <p:ph idx="1"/>
          </p:nvPr>
        </p:nvSpPr>
        <p:spPr/>
        <p:txBody>
          <a:bodyPr/>
          <a:lstStyle/>
          <a:p>
            <a:pPr marL="0" indent="0">
              <a:buNone/>
            </a:pPr>
            <a:r>
              <a:rPr lang="en-US" sz="3200" b="1" dirty="0"/>
              <a:t>High ESL Enrollment &amp; Unmet Demand</a:t>
            </a:r>
            <a:br>
              <a:rPr lang="en-US" sz="3200" b="1" dirty="0"/>
            </a:br>
            <a:endParaRPr lang="en-US" sz="3200" dirty="0"/>
          </a:p>
          <a:p>
            <a:pPr lvl="1"/>
            <a:r>
              <a:rPr lang="en-US" sz="2800" dirty="0"/>
              <a:t>ESL accounts for </a:t>
            </a:r>
            <a:r>
              <a:rPr lang="en-US" sz="2800" b="1" dirty="0"/>
              <a:t>76% of adult education enrollment (10,457 students in 2023/24)</a:t>
            </a:r>
            <a:r>
              <a:rPr lang="en-US" sz="2800" dirty="0"/>
              <a:t>.</a:t>
            </a:r>
          </a:p>
          <a:p>
            <a:pPr lvl="1"/>
            <a:r>
              <a:rPr lang="en-US" sz="2800" dirty="0"/>
              <a:t>Students and faculty report unmet demand, especially for </a:t>
            </a:r>
            <a:r>
              <a:rPr lang="en-US" sz="2800" b="1" dirty="0"/>
              <a:t>advanced ESL</a:t>
            </a:r>
            <a:r>
              <a:rPr lang="en-US" sz="2800" dirty="0"/>
              <a:t> and </a:t>
            </a:r>
            <a:r>
              <a:rPr lang="en-US" sz="2800" b="1" dirty="0"/>
              <a:t>career-focused ESL</a:t>
            </a:r>
          </a:p>
          <a:p>
            <a:pPr lvl="1"/>
            <a:r>
              <a:rPr lang="en-US" sz="2800" dirty="0"/>
              <a:t>Waitlists limit access</a:t>
            </a:r>
          </a:p>
        </p:txBody>
      </p:sp>
    </p:spTree>
    <p:extLst>
      <p:ext uri="{BB962C8B-B14F-4D97-AF65-F5344CB8AC3E}">
        <p14:creationId xmlns:p14="http://schemas.microsoft.com/office/powerpoint/2010/main" val="1203106038"/>
      </p:ext>
    </p:extLst>
  </p:cSld>
  <p:clrMapOvr>
    <a:masterClrMapping/>
  </p:clrMapOvr>
</p:sld>
</file>

<file path=ppt/theme/theme1.xml><?xml version="1.0" encoding="utf-8"?>
<a:theme xmlns:a="http://schemas.openxmlformats.org/drawingml/2006/main" name="Frame">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CED0FDA4EB4CA408FB3BECDE7B67F0C" ma:contentTypeVersion="12" ma:contentTypeDescription="Create a new document." ma:contentTypeScope="" ma:versionID="16ea6d2f07c7d30cdacf3c286da561d6">
  <xsd:schema xmlns:xsd="http://www.w3.org/2001/XMLSchema" xmlns:xs="http://www.w3.org/2001/XMLSchema" xmlns:p="http://schemas.microsoft.com/office/2006/metadata/properties" xmlns:ns2="15f61a20-3eb1-4c95-a427-6a4bb2579e36" xmlns:ns3="90bdf70f-2bf5-4907-a3a4-ff28770c9ac9" targetNamespace="http://schemas.microsoft.com/office/2006/metadata/properties" ma:root="true" ma:fieldsID="4082bdf639550e376d41c53b1b126ebc" ns2:_="" ns3:_="">
    <xsd:import namespace="15f61a20-3eb1-4c95-a427-6a4bb2579e36"/>
    <xsd:import namespace="90bdf70f-2bf5-4907-a3a4-ff28770c9ac9"/>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3:SharedWithUsers" minOccurs="0"/>
                <xsd:element ref="ns3:SharedWithDetail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5f61a20-3eb1-4c95-a427-6a4bb2579e3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0bdf70f-2bf5-4907-a3a4-ff28770c9ac9"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6540B8D-74FF-4176-8959-07B2606467F9}">
  <ds:schemaRefs>
    <ds:schemaRef ds:uri="http://schemas.openxmlformats.org/package/2006/metadata/core-properties"/>
    <ds:schemaRef ds:uri="http://purl.org/dc/dcmitype/"/>
    <ds:schemaRef ds:uri="90bdf70f-2bf5-4907-a3a4-ff28770c9ac9"/>
    <ds:schemaRef ds:uri="http://purl.org/dc/elements/1.1/"/>
    <ds:schemaRef ds:uri="http://purl.org/dc/terms/"/>
    <ds:schemaRef ds:uri="http://schemas.microsoft.com/office/infopath/2007/PartnerControls"/>
    <ds:schemaRef ds:uri="http://schemas.microsoft.com/office/2006/documentManagement/types"/>
    <ds:schemaRef ds:uri="http://www.w3.org/XML/1998/namespace"/>
    <ds:schemaRef ds:uri="15f61a20-3eb1-4c95-a427-6a4bb2579e36"/>
    <ds:schemaRef ds:uri="http://schemas.microsoft.com/office/2006/metadata/properties"/>
  </ds:schemaRefs>
</ds:datastoreItem>
</file>

<file path=customXml/itemProps2.xml><?xml version="1.0" encoding="utf-8"?>
<ds:datastoreItem xmlns:ds="http://schemas.openxmlformats.org/officeDocument/2006/customXml" ds:itemID="{7694FADD-5478-4225-8171-5A7B7252385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5f61a20-3eb1-4c95-a427-6a4bb2579e36"/>
    <ds:schemaRef ds:uri="90bdf70f-2bf5-4907-a3a4-ff28770c9ac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C1153A2-BDBB-4532-B85C-25FD418F63C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TM03457475[[fn=Frame]]</Template>
  <TotalTime>148</TotalTime>
  <Words>705</Words>
  <Application>Microsoft Office PowerPoint</Application>
  <PresentationFormat>Widescreen</PresentationFormat>
  <Paragraphs>61</Paragraphs>
  <Slides>12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Corbel</vt:lpstr>
      <vt:lpstr>Wingdings 2</vt:lpstr>
      <vt:lpstr>Frame</vt:lpstr>
      <vt:lpstr>California Adult Education Programs</vt:lpstr>
      <vt:lpstr>California Adult Education Programs (CAEP)</vt:lpstr>
      <vt:lpstr>CAEP Principals</vt:lpstr>
      <vt:lpstr>CAEP Program Areas</vt:lpstr>
      <vt:lpstr>San Francisco Adult Ed Consortium 3-Year Plan</vt:lpstr>
      <vt:lpstr>Vision &amp; Context</vt:lpstr>
      <vt:lpstr>Key Goals</vt:lpstr>
      <vt:lpstr>WestEd Needs Assessment</vt:lpstr>
      <vt:lpstr>Key Findings – ESL </vt:lpstr>
      <vt:lpstr>Key Findings – CTE</vt:lpstr>
      <vt:lpstr>Recommendations</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Report to the SFAEC Adult Education at CCSF</dc:title>
  <dc:creator>Wendy Miller</dc:creator>
  <cp:lastModifiedBy>Stephanie Chenard</cp:lastModifiedBy>
  <cp:revision>8</cp:revision>
  <dcterms:created xsi:type="dcterms:W3CDTF">2021-04-09T18:22:55Z</dcterms:created>
  <dcterms:modified xsi:type="dcterms:W3CDTF">2025-09-18T19:48:38Z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0x0101007CED0FDA4EB4CA408FB3BECDE7B67F0C</vt:lpwstr>
  </property>
</Properties>
</file>